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7010400" cy="9296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970937" y="0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-228600" lvl="0" marL="2286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Infant mortality rate, GDP, literacy rate, life expectancy, etc.</a:t>
            </a:r>
          </a:p>
          <a:p>
            <a:pPr indent="-228600" lvl="0" marL="2286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United States, Canada, Australia, France, Germany, etc.</a:t>
            </a:r>
          </a:p>
          <a:p>
            <a:pPr indent="-228600" lvl="0" marL="2286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Afghanistan, India, North Korea, Somalia, etc. </a:t>
            </a:r>
          </a:p>
        </p:txBody>
      </p:sp>
      <p:sp>
        <p:nvSpPr>
          <p:cNvPr id="162" name="Shape 162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Shape 235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Shape 243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Answer on slide</a:t>
            </a:r>
          </a:p>
        </p:txBody>
      </p:sp>
      <p:sp>
        <p:nvSpPr>
          <p:cNvPr id="250" name="Shape 250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Shape 256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17. McDonalds restaurants in the U.S. </a:t>
            </a:r>
          </a:p>
        </p:txBody>
      </p:sp>
      <p:sp>
        <p:nvSpPr>
          <p:cNvPr id="263" name="Shape 263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18. California</a:t>
            </a:r>
          </a:p>
        </p:txBody>
      </p:sp>
      <p:sp>
        <p:nvSpPr>
          <p:cNvPr id="271" name="Shape 271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19. A little over 200 restaurants</a:t>
            </a:r>
          </a:p>
        </p:txBody>
      </p:sp>
      <p:sp>
        <p:nvSpPr>
          <p:cNvPr id="278" name="Shape 278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20. Florida has a lot more people than Wyoming</a:t>
            </a:r>
          </a:p>
        </p:txBody>
      </p:sp>
      <p:sp>
        <p:nvSpPr>
          <p:cNvPr id="287" name="Shape 287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Better healthcare, more education for parents, higher salaries to take care of children, more stable environments to live in, more resources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Africa</a:t>
            </a:r>
          </a:p>
        </p:txBody>
      </p:sp>
      <p:sp>
        <p:nvSpPr>
          <p:cNvPr id="172" name="Shape 172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 United Kingdom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7. The higher the literacy rate, the more likely a country is to be developed. If a country is developed, they are more likely to have a high literacy rate.</a:t>
            </a:r>
          </a:p>
        </p:txBody>
      </p:sp>
      <p:sp>
        <p:nvSpPr>
          <p:cNvPr id="180" name="Shape 180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8. Northeastern U.S., Minnesota, Wisconsin, parts of California, etc.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9. 78</a:t>
            </a:r>
          </a:p>
        </p:txBody>
      </p:sp>
      <p:sp>
        <p:nvSpPr>
          <p:cNvPr id="188" name="Shape 188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10. 14.6%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11. Recreation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Shape 204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12. North America, Australia, Europe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13. They are developing!</a:t>
            </a:r>
          </a:p>
        </p:txBody>
      </p:sp>
      <p:sp>
        <p:nvSpPr>
          <p:cNvPr id="211" name="Shape 211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14. The eastern half of the U.S. is densely populated, parts of California, east coast, etc.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15. Closer to water, close to trade routes, natural resources, discuss natural barriers (rivers, deserts, mountains)</a:t>
            </a:r>
          </a:p>
        </p:txBody>
      </p:sp>
      <p:sp>
        <p:nvSpPr>
          <p:cNvPr id="219" name="Shape 219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idx="2" type="sldImg"/>
          </p:nvPr>
        </p:nvSpPr>
        <p:spPr>
          <a:xfrm>
            <a:off x="1181100" y="696912"/>
            <a:ext cx="4648199" cy="34861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701039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rIns="93175" tIns="465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Shape 227"/>
          <p:cNvSpPr txBox="1"/>
          <p:nvPr>
            <p:ph idx="12" type="sldNum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rIns="93175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Shape 142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Shape 15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6" name="Shape 15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7" name="Shape 15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8" name="Shape 15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Developed vs. Developing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0" y="1066800"/>
            <a:ext cx="9144000" cy="29860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Developed country = a strong economy &amp; a high quality of life.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Developing country = a less productive economy &amp; a lower quality of life.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0" y="3360160"/>
            <a:ext cx="5972175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200" u="none" cap="none" strike="noStrike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1. What statistics do we use to see whether a country is developed or developing?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762000" y="4951719"/>
            <a:ext cx="477202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200" u="none" cap="none" strike="noStrike">
                <a:solidFill>
                  <a:srgbClr val="3F5B02"/>
                </a:solidFill>
                <a:latin typeface="Arial"/>
                <a:ea typeface="Arial"/>
                <a:cs typeface="Arial"/>
                <a:sym typeface="Arial"/>
              </a:rPr>
              <a:t>2. Give me some examples of a developed country</a:t>
            </a:r>
          </a:p>
        </p:txBody>
      </p:sp>
      <p:sp>
        <p:nvSpPr>
          <p:cNvPr id="168" name="Shape 168"/>
          <p:cNvSpPr/>
          <p:nvPr/>
        </p:nvSpPr>
        <p:spPr>
          <a:xfrm>
            <a:off x="5791200" y="3962400"/>
            <a:ext cx="3352799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2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3. Give me some examples of a developing country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Shape 2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5990228" cy="4170218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Shape 238"/>
          <p:cNvSpPr/>
          <p:nvPr/>
        </p:nvSpPr>
        <p:spPr>
          <a:xfrm>
            <a:off x="6179126" y="137027"/>
            <a:ext cx="2840182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If a country is developing (like Nigeria) the pyramid will look like a pyramid.</a:t>
            </a:r>
          </a:p>
        </p:txBody>
      </p:sp>
      <p:sp>
        <p:nvSpPr>
          <p:cNvPr id="239" name="Shape 239"/>
          <p:cNvSpPr/>
          <p:nvPr/>
        </p:nvSpPr>
        <p:spPr>
          <a:xfrm>
            <a:off x="0" y="4315217"/>
            <a:ext cx="9144000" cy="23698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Notice there aren’t very many old people.</a:t>
            </a:r>
          </a:p>
          <a:p>
            <a:pPr indent="-457200" lvl="1" marL="914400" marR="0" rtl="0" algn="l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Poor medical care, lack of access to technology, etc.</a:t>
            </a:r>
          </a:p>
          <a:p>
            <a:pPr indent="-457200" lvl="0" marL="457200" marR="0" rtl="0" algn="l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Notice there are lots of babies being born.</a:t>
            </a:r>
          </a:p>
          <a:p>
            <a:pPr indent="-457200" lvl="1" marL="914400" marR="0" rtl="0" algn="l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Little access to birth control, high infant mortality rate, large families are useful for farming, etc.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Shape 2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6725" y="144175"/>
            <a:ext cx="4054329" cy="631775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 txBox="1"/>
          <p:nvPr/>
        </p:nvSpPr>
        <p:spPr>
          <a:xfrm>
            <a:off x="4384962" y="220373"/>
            <a:ext cx="4648199" cy="42780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If a country is developed (like the USA), the pyramid will look kind of like a soda bottle. </a:t>
            </a:r>
          </a:p>
          <a:p>
            <a:pPr indent="-457200" lvl="1" marL="914400" marR="0" rtl="0" algn="l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Notice the decent amount of old people.</a:t>
            </a:r>
          </a:p>
          <a:p>
            <a:pPr indent="-457200" lvl="1" marL="914400" marR="0" rtl="0" algn="l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Notice we can control our birthrate.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idx="1" type="body"/>
          </p:nvPr>
        </p:nvSpPr>
        <p:spPr>
          <a:xfrm>
            <a:off x="207816" y="214745"/>
            <a:ext cx="8659091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16. Besides all of the things we talked about, what else could we use to determine whether a country is developed or developing?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# of TVs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w/cell phones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 with access to the internet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Minimum wage</a:t>
            </a:r>
          </a:p>
          <a:p>
            <a: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/>
        </p:nvSpPr>
        <p:spPr>
          <a:xfrm>
            <a:off x="0" y="0"/>
            <a:ext cx="9144000" cy="954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80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Cartogram</a:t>
            </a: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-Special type of map that distorts the shapes and sizes of places to show other information.</a:t>
            </a:r>
          </a:p>
        </p:txBody>
      </p:sp>
      <p:pic>
        <p:nvPicPr>
          <p:cNvPr id="259" name="Shape 2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1750" y="925512"/>
            <a:ext cx="9175749" cy="594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Shape 265"/>
          <p:cNvPicPr preferRelativeResize="0"/>
          <p:nvPr/>
        </p:nvPicPr>
        <p:blipFill rotWithShape="1">
          <a:blip r:embed="rId3">
            <a:alphaModFix/>
          </a:blip>
          <a:srcRect b="34540" l="29059" r="30643" t="19054"/>
          <a:stretch/>
        </p:blipFill>
        <p:spPr>
          <a:xfrm>
            <a:off x="3175" y="0"/>
            <a:ext cx="9175749" cy="5943599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Shape 266"/>
          <p:cNvSpPr txBox="1"/>
          <p:nvPr/>
        </p:nvSpPr>
        <p:spPr>
          <a:xfrm>
            <a:off x="3175" y="5867400"/>
            <a:ext cx="9140825" cy="800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4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17. What is this cartogram showing?</a:t>
            </a:r>
          </a:p>
        </p:txBody>
      </p:sp>
      <p:cxnSp>
        <p:nvCxnSpPr>
          <p:cNvPr id="267" name="Shape 267"/>
          <p:cNvCxnSpPr/>
          <p:nvPr/>
        </p:nvCxnSpPr>
        <p:spPr>
          <a:xfrm>
            <a:off x="2514600" y="685800"/>
            <a:ext cx="4267199" cy="0"/>
          </a:xfrm>
          <a:prstGeom prst="straightConnector1">
            <a:avLst/>
          </a:prstGeom>
          <a:noFill/>
          <a:ln cap="flat" cmpd="sng" w="38100">
            <a:solidFill>
              <a:srgbClr val="7030A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Shape 273"/>
          <p:cNvPicPr preferRelativeResize="0"/>
          <p:nvPr/>
        </p:nvPicPr>
        <p:blipFill rotWithShape="1">
          <a:blip r:embed="rId3">
            <a:alphaModFix/>
          </a:blip>
          <a:srcRect b="34540" l="29059" r="30643" t="19054"/>
          <a:stretch/>
        </p:blipFill>
        <p:spPr>
          <a:xfrm>
            <a:off x="3175" y="0"/>
            <a:ext cx="9175749" cy="5943599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/>
        </p:nvSpPr>
        <p:spPr>
          <a:xfrm>
            <a:off x="3175" y="5867400"/>
            <a:ext cx="9140825" cy="1077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18. Which state has the most McDonald’s restaurants in the U.S.?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Shape 280"/>
          <p:cNvPicPr preferRelativeResize="0"/>
          <p:nvPr/>
        </p:nvPicPr>
        <p:blipFill rotWithShape="1">
          <a:blip r:embed="rId3">
            <a:alphaModFix/>
          </a:blip>
          <a:srcRect b="34540" l="29059" r="30643" t="19054"/>
          <a:stretch/>
        </p:blipFill>
        <p:spPr>
          <a:xfrm>
            <a:off x="3175" y="0"/>
            <a:ext cx="9175749" cy="59435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3175" y="5867400"/>
            <a:ext cx="9140825" cy="1077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19. How many individual restaurants does the state of Oklahoma have?</a:t>
            </a:r>
          </a:p>
        </p:txBody>
      </p:sp>
      <p:cxnSp>
        <p:nvCxnSpPr>
          <p:cNvPr id="282" name="Shape 282"/>
          <p:cNvCxnSpPr/>
          <p:nvPr/>
        </p:nvCxnSpPr>
        <p:spPr>
          <a:xfrm>
            <a:off x="2971800" y="3124200"/>
            <a:ext cx="304799" cy="533399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lg" w="lg" type="stealth"/>
          </a:ln>
        </p:spPr>
      </p:cxnSp>
      <p:sp>
        <p:nvSpPr>
          <p:cNvPr id="283" name="Shape 283"/>
          <p:cNvSpPr txBox="1"/>
          <p:nvPr/>
        </p:nvSpPr>
        <p:spPr>
          <a:xfrm>
            <a:off x="2209800" y="2478088"/>
            <a:ext cx="2819400" cy="64611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About 10 squares = A little over 200 Restaurants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Shape 289"/>
          <p:cNvPicPr preferRelativeResize="0"/>
          <p:nvPr/>
        </p:nvPicPr>
        <p:blipFill rotWithShape="1">
          <a:blip r:embed="rId3">
            <a:alphaModFix/>
          </a:blip>
          <a:srcRect b="34540" l="29059" r="30643" t="19054"/>
          <a:stretch/>
        </p:blipFill>
        <p:spPr>
          <a:xfrm>
            <a:off x="3175" y="0"/>
            <a:ext cx="9175749" cy="5714999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Shape 290"/>
          <p:cNvSpPr txBox="1"/>
          <p:nvPr/>
        </p:nvSpPr>
        <p:spPr>
          <a:xfrm>
            <a:off x="3175" y="5715000"/>
            <a:ext cx="914082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20. Why do you think Florida has more McDonald’s restaurants than Wyoming?</a:t>
            </a:r>
          </a:p>
        </p:txBody>
      </p:sp>
      <p:sp>
        <p:nvSpPr>
          <p:cNvPr id="291" name="Shape 291"/>
          <p:cNvSpPr txBox="1"/>
          <p:nvPr/>
        </p:nvSpPr>
        <p:spPr>
          <a:xfrm>
            <a:off x="2895600" y="2438400"/>
            <a:ext cx="2819400" cy="64611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Florida has a much larger population than Wyoming.</a:t>
            </a:r>
          </a:p>
        </p:txBody>
      </p:sp>
      <p:cxnSp>
        <p:nvCxnSpPr>
          <p:cNvPr id="292" name="Shape 292"/>
          <p:cNvCxnSpPr>
            <a:stCxn id="291" idx="1"/>
          </p:cNvCxnSpPr>
          <p:nvPr/>
        </p:nvCxnSpPr>
        <p:spPr>
          <a:xfrm rot="10800000">
            <a:off x="1905000" y="1827856"/>
            <a:ext cx="990600" cy="9336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lg" w="lg" type="stealth"/>
          </a:ln>
        </p:spPr>
      </p:cxnSp>
      <p:cxnSp>
        <p:nvCxnSpPr>
          <p:cNvPr id="293" name="Shape 293"/>
          <p:cNvCxnSpPr/>
          <p:nvPr/>
        </p:nvCxnSpPr>
        <p:spPr>
          <a:xfrm>
            <a:off x="5105400" y="3084513"/>
            <a:ext cx="0" cy="1201737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lg" w="lg" type="stealth"/>
          </a:ln>
        </p:spPr>
      </p:cxn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x="0" y="0"/>
            <a:ext cx="9144000" cy="846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Infant Mortality Rate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-For every 1,000 babies born, the # that will die before age 1.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0" y="5011737"/>
            <a:ext cx="9144000" cy="184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Why would developing countries have higher infant mortality rates than developed countries?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Which continent has the highest average infant mortality rate?</a:t>
            </a:r>
          </a:p>
        </p:txBody>
      </p:sp>
      <p:pic>
        <p:nvPicPr>
          <p:cNvPr id="176" name="Shape 1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46137"/>
            <a:ext cx="9144000" cy="41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0" y="0"/>
            <a:ext cx="9144000" cy="863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Literacy Rate-</a:t>
            </a: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percentage of the population over age 15 that can read and write.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0" y="4702175"/>
            <a:ext cx="9144000" cy="1466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 Is the literacy rate higher in the United Kingdom or in Saudi Arabia?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7. What relationship do you think exists between the literacy rate &amp; whether a country is developed or developing?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0687" y="863600"/>
            <a:ext cx="8266111" cy="382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1" type="body"/>
          </p:nvPr>
        </p:nvSpPr>
        <p:spPr>
          <a:xfrm>
            <a:off x="6070600" y="782637"/>
            <a:ext cx="3073399" cy="553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8. In which parts of the U.S. can people expect to live the longest?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9. What is the average life expectancy for the U.S.?</a:t>
            </a:r>
          </a:p>
        </p:txBody>
      </p:sp>
      <p:pic>
        <p:nvPicPr>
          <p:cNvPr id="191" name="Shape 191"/>
          <p:cNvPicPr preferRelativeResize="0"/>
          <p:nvPr/>
        </p:nvPicPr>
        <p:blipFill rotWithShape="1">
          <a:blip r:embed="rId3">
            <a:alphaModFix/>
          </a:blip>
          <a:srcRect b="4403" l="0" r="0" t="2551"/>
          <a:stretch/>
        </p:blipFill>
        <p:spPr>
          <a:xfrm>
            <a:off x="0" y="685800"/>
            <a:ext cx="6224021" cy="57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>
            <p:ph type="title"/>
          </p:nvPr>
        </p:nvSpPr>
        <p:spPr>
          <a:xfrm>
            <a:off x="0" y="0"/>
            <a:ext cx="9144000" cy="6469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Life Expectancy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-How long someone can expect to live.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0" y="0"/>
            <a:ext cx="9144000" cy="1293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US" sz="3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Domestic Product (GDP)-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total value of all goods &amp; services produced in a country in a year.</a:t>
            </a:r>
          </a:p>
        </p:txBody>
      </p:sp>
      <p:pic>
        <p:nvPicPr>
          <p:cNvPr id="199" name="Shape 199"/>
          <p:cNvPicPr preferRelativeResize="0"/>
          <p:nvPr/>
        </p:nvPicPr>
        <p:blipFill rotWithShape="1">
          <a:blip r:embed="rId3">
            <a:alphaModFix/>
          </a:blip>
          <a:srcRect b="15975" l="7274" r="8809" t="0"/>
          <a:stretch/>
        </p:blipFill>
        <p:spPr>
          <a:xfrm>
            <a:off x="152398" y="1274803"/>
            <a:ext cx="5949123" cy="4440197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Shape 200"/>
          <p:cNvSpPr txBox="1"/>
          <p:nvPr/>
        </p:nvSpPr>
        <p:spPr>
          <a:xfrm>
            <a:off x="6206835" y="1277708"/>
            <a:ext cx="2937164" cy="4832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10. What percentage of the GDP did Health Care account for in 2000?</a:t>
            </a: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11. Which category accounted for 6.9% of the GDP?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0" y="0"/>
            <a:ext cx="9144000" cy="1483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Capita Income-</a:t>
            </a: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average income a person makes within a specific country</a:t>
            </a:r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0" y="1328205"/>
            <a:ext cx="9144001" cy="4934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GDP divided by population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Shape 213"/>
          <p:cNvPicPr preferRelativeResize="0"/>
          <p:nvPr/>
        </p:nvPicPr>
        <p:blipFill rotWithShape="1">
          <a:blip r:embed="rId3">
            <a:alphaModFix/>
          </a:blip>
          <a:srcRect b="4808" l="3544" r="0" t="3038"/>
          <a:stretch/>
        </p:blipFill>
        <p:spPr>
          <a:xfrm>
            <a:off x="0" y="1928"/>
            <a:ext cx="9142981" cy="6551271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Shape 214"/>
          <p:cNvSpPr txBox="1"/>
          <p:nvPr/>
        </p:nvSpPr>
        <p:spPr>
          <a:xfrm>
            <a:off x="5971308" y="0"/>
            <a:ext cx="3172690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12. Which areas in the world appear to be the wealthiest?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0" y="0"/>
            <a:ext cx="4336472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2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13. Are the countries in the low income level developed or developing?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Shape 221"/>
          <p:cNvPicPr preferRelativeResize="0"/>
          <p:nvPr/>
        </p:nvPicPr>
        <p:blipFill rotWithShape="1">
          <a:blip r:embed="rId3">
            <a:alphaModFix/>
          </a:blip>
          <a:srcRect b="10669" l="6088" r="11901" t="7733"/>
          <a:stretch/>
        </p:blipFill>
        <p:spPr>
          <a:xfrm>
            <a:off x="0" y="1262062"/>
            <a:ext cx="5930899" cy="5595937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 txBox="1"/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Population Density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-The number of people living per unit in an area.</a:t>
            </a:r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5930900" y="1143000"/>
            <a:ext cx="3213100" cy="5714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usually use square miles.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14. Which areas of the country are most densely populated?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15. Why do you think people choose to live in those areas?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Shape 2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3446" y="265690"/>
            <a:ext cx="5632092" cy="2782309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 txBox="1"/>
          <p:nvPr/>
        </p:nvSpPr>
        <p:spPr>
          <a:xfrm>
            <a:off x="5140035" y="0"/>
            <a:ext cx="4003964" cy="584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Population Pyramid</a:t>
            </a:r>
          </a:p>
        </p:txBody>
      </p:sp>
      <p:sp>
        <p:nvSpPr>
          <p:cNvPr id="231" name="Shape 231"/>
          <p:cNvSpPr/>
          <p:nvPr/>
        </p:nvSpPr>
        <p:spPr>
          <a:xfrm>
            <a:off x="332509" y="3230525"/>
            <a:ext cx="836814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graph that shows the ages and genders in a population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Breeze">
      <a:dk1>
        <a:srgbClr val="000000"/>
      </a:dk1>
      <a:lt1>
        <a:srgbClr val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